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71" r:id="rId4"/>
    <p:sldId id="272" r:id="rId5"/>
    <p:sldId id="264" r:id="rId6"/>
    <p:sldId id="265" r:id="rId7"/>
    <p:sldId id="269" r:id="rId8"/>
    <p:sldId id="274" r:id="rId9"/>
    <p:sldId id="275" r:id="rId10"/>
    <p:sldId id="276" r:id="rId11"/>
    <p:sldId id="277" r:id="rId12"/>
    <p:sldId id="278" r:id="rId13"/>
    <p:sldId id="273" r:id="rId14"/>
    <p:sldId id="279" r:id="rId15"/>
    <p:sldId id="280"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539" autoAdjust="0"/>
  </p:normalViewPr>
  <p:slideViewPr>
    <p:cSldViewPr>
      <p:cViewPr varScale="1">
        <p:scale>
          <a:sx n="65" d="100"/>
          <a:sy n="65" d="100"/>
        </p:scale>
        <p:origin x="1704"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fld id="{E23E6C3B-FE3C-4C89-A0FA-3799F04AA0C8}" type="datetimeFigureOut">
              <a:rPr lang="zh-CN" altLang="en-US" smtClean="0"/>
              <a:t>2021/5/9</a:t>
            </a:fld>
            <a:endParaRPr lang="zh-CN" altLang="en-US"/>
          </a:p>
        </p:txBody>
      </p:sp>
      <p:sp>
        <p:nvSpPr>
          <p:cNvPr id="17" name="页脚占位符 16"/>
          <p:cNvSpPr>
            <a:spLocks noGrp="1"/>
          </p:cNvSpPr>
          <p:nvPr>
            <p:ph type="ftr" sz="quarter" idx="11"/>
          </p:nvPr>
        </p:nvSpPr>
        <p:spPr bwMode="auto">
          <a:xfrm rot="5400000">
            <a:off x="7077269" y="4181669"/>
            <a:ext cx="3657600" cy="384048"/>
          </a:xfrm>
        </p:spPr>
        <p:txBody>
          <a:bodyPr/>
          <a:lstStyle/>
          <a:p>
            <a:endParaRPr lang="zh-CN"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FC4A0DD4-F714-443C-BF30-44C729DEBCB9}"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E23E6C3B-FE3C-4C89-A0FA-3799F04AA0C8}" type="datetimeFigureOut">
              <a:rPr lang="zh-CN" altLang="en-US" smtClean="0"/>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4A0DD4-F714-443C-BF30-44C729DEBCB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E23E6C3B-FE3C-4C89-A0FA-3799F04AA0C8}" type="datetimeFigureOut">
              <a:rPr lang="zh-CN" altLang="en-US" smtClean="0"/>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4A0DD4-F714-443C-BF30-44C729DEBCB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4"/>
          </p:nvPr>
        </p:nvSpPr>
        <p:spPr/>
        <p:txBody>
          <a:bodyPr rtlCol="0"/>
          <a:lstStyle/>
          <a:p>
            <a:fld id="{E23E6C3B-FE3C-4C89-A0FA-3799F04AA0C8}" type="datetimeFigureOut">
              <a:rPr lang="zh-CN" altLang="en-US" smtClean="0"/>
              <a:t>2021/5/9</a:t>
            </a:fld>
            <a:endParaRPr lang="zh-CN" altLang="en-US"/>
          </a:p>
        </p:txBody>
      </p:sp>
      <p:sp>
        <p:nvSpPr>
          <p:cNvPr id="9" name="灯片编号占位符 8"/>
          <p:cNvSpPr>
            <a:spLocks noGrp="1"/>
          </p:cNvSpPr>
          <p:nvPr>
            <p:ph type="sldNum" sz="quarter" idx="15"/>
          </p:nvPr>
        </p:nvSpPr>
        <p:spPr/>
        <p:txBody>
          <a:bodyPr rtlCol="0"/>
          <a:lstStyle/>
          <a:p>
            <a:fld id="{FC4A0DD4-F714-443C-BF30-44C729DEBCB9}" type="slidenum">
              <a:rPr lang="zh-CN" altLang="en-US" smtClean="0"/>
              <a:t>‹#›</a:t>
            </a:fld>
            <a:endParaRPr lang="zh-CN" altLang="en-US"/>
          </a:p>
        </p:txBody>
      </p:sp>
      <p:sp>
        <p:nvSpPr>
          <p:cNvPr id="10" name="页脚占位符 9"/>
          <p:cNvSpPr>
            <a:spLocks noGrp="1"/>
          </p:cNvSpPr>
          <p:nvPr>
            <p:ph type="ftr" sz="quarter" idx="16"/>
          </p:nvPr>
        </p:nvSpPr>
        <p:spPr/>
        <p:txBody>
          <a:bodyPr rtlCol="0"/>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fld id="{E23E6C3B-FE3C-4C89-A0FA-3799F04AA0C8}" type="datetimeFigureOut">
              <a:rPr lang="zh-CN" altLang="en-US" smtClean="0"/>
              <a:t>2021/5/9</a:t>
            </a:fld>
            <a:endParaRPr lang="zh-CN" alt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lang="zh-CN" alt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FC4A0DD4-F714-443C-BF30-44C729DEBCB9}"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E23E6C3B-FE3C-4C89-A0FA-3799F04AA0C8}" type="datetimeFigureOut">
              <a:rPr lang="zh-CN" altLang="en-US" smtClean="0"/>
              <a:t>2021/5/9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4A0DD4-F714-443C-BF30-44C729DEBCB9}" type="slidenum">
              <a:rPr lang="zh-CN" altLang="en-US" smtClean="0"/>
              <a:t>‹#›</a:t>
            </a:fld>
            <a:endParaRPr lang="zh-CN" alt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a:t>单击此处编辑母版标题样式</a:t>
            </a:r>
            <a:endParaRPr kumimoji="0" lang="en-US"/>
          </a:p>
        </p:txBody>
      </p:sp>
      <p:sp>
        <p:nvSpPr>
          <p:cNvPr id="7" name="日期占位符 6"/>
          <p:cNvSpPr>
            <a:spLocks noGrp="1"/>
          </p:cNvSpPr>
          <p:nvPr>
            <p:ph type="dt" sz="half" idx="10"/>
          </p:nvPr>
        </p:nvSpPr>
        <p:spPr/>
        <p:txBody>
          <a:bodyPr/>
          <a:lstStyle/>
          <a:p>
            <a:fld id="{E23E6C3B-FE3C-4C89-A0FA-3799F04AA0C8}" type="datetimeFigureOut">
              <a:rPr lang="zh-CN" altLang="en-US" smtClean="0"/>
              <a:t>2021/5/9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C4A0DD4-F714-443C-BF30-44C729DEBCB9}" type="slidenum">
              <a:rPr lang="zh-CN" altLang="en-US" smtClean="0"/>
              <a:t>‹#›</a:t>
            </a:fld>
            <a:endParaRPr lang="zh-CN" alt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6" name="日期占位符 5"/>
          <p:cNvSpPr>
            <a:spLocks noGrp="1"/>
          </p:cNvSpPr>
          <p:nvPr>
            <p:ph type="dt" sz="half" idx="10"/>
          </p:nvPr>
        </p:nvSpPr>
        <p:spPr/>
        <p:txBody>
          <a:bodyPr rtlCol="0"/>
          <a:lstStyle/>
          <a:p>
            <a:fld id="{E23E6C3B-FE3C-4C89-A0FA-3799F04AA0C8}" type="datetimeFigureOut">
              <a:rPr lang="zh-CN" altLang="en-US" smtClean="0"/>
              <a:t>2021/5/9</a:t>
            </a:fld>
            <a:endParaRPr lang="zh-CN" altLang="en-US"/>
          </a:p>
        </p:txBody>
      </p:sp>
      <p:sp>
        <p:nvSpPr>
          <p:cNvPr id="7" name="灯片编号占位符 6"/>
          <p:cNvSpPr>
            <a:spLocks noGrp="1"/>
          </p:cNvSpPr>
          <p:nvPr>
            <p:ph type="sldNum" sz="quarter" idx="11"/>
          </p:nvPr>
        </p:nvSpPr>
        <p:spPr/>
        <p:txBody>
          <a:bodyPr rtlCol="0"/>
          <a:lstStyle/>
          <a:p>
            <a:fld id="{FC4A0DD4-F714-443C-BF30-44C729DEBCB9}" type="slidenum">
              <a:rPr lang="zh-CN" altLang="en-US" smtClean="0"/>
              <a:t>‹#›</a:t>
            </a:fld>
            <a:endParaRPr lang="zh-CN" altLang="en-US"/>
          </a:p>
        </p:txBody>
      </p:sp>
      <p:sp>
        <p:nvSpPr>
          <p:cNvPr id="8" name="页脚占位符 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3E6C3B-FE3C-4C89-A0FA-3799F04AA0C8}" type="datetimeFigureOut">
              <a:rPr lang="zh-CN" altLang="en-US" smtClean="0"/>
              <a:t>2021/5/9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4A0DD4-F714-443C-BF30-44C729DEBCB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1" name="日期占位符 20"/>
          <p:cNvSpPr>
            <a:spLocks noGrp="1"/>
          </p:cNvSpPr>
          <p:nvPr>
            <p:ph type="dt" sz="half" idx="14"/>
          </p:nvPr>
        </p:nvSpPr>
        <p:spPr/>
        <p:txBody>
          <a:bodyPr rtlCol="0"/>
          <a:lstStyle/>
          <a:p>
            <a:fld id="{E23E6C3B-FE3C-4C89-A0FA-3799F04AA0C8}" type="datetimeFigureOut">
              <a:rPr lang="zh-CN" altLang="en-US" smtClean="0"/>
              <a:t>2021/5/9</a:t>
            </a:fld>
            <a:endParaRPr lang="zh-CN" altLang="en-US"/>
          </a:p>
        </p:txBody>
      </p:sp>
      <p:sp>
        <p:nvSpPr>
          <p:cNvPr id="22" name="灯片编号占位符 21"/>
          <p:cNvSpPr>
            <a:spLocks noGrp="1"/>
          </p:cNvSpPr>
          <p:nvPr>
            <p:ph type="sldNum" sz="quarter" idx="15"/>
          </p:nvPr>
        </p:nvSpPr>
        <p:spPr/>
        <p:txBody>
          <a:bodyPr rtlCol="0"/>
          <a:lstStyle/>
          <a:p>
            <a:fld id="{FC4A0DD4-F714-443C-BF30-44C729DEBCB9}" type="slidenum">
              <a:rPr lang="zh-CN" altLang="en-US" smtClean="0"/>
              <a:t>‹#›</a:t>
            </a:fld>
            <a:endParaRPr lang="zh-CN" altLang="en-US"/>
          </a:p>
        </p:txBody>
      </p:sp>
      <p:sp>
        <p:nvSpPr>
          <p:cNvPr id="23" name="页脚占位符 22"/>
          <p:cNvSpPr>
            <a:spLocks noGrp="1"/>
          </p:cNvSpPr>
          <p:nvPr>
            <p:ph type="ftr" sz="quarter" idx="16"/>
          </p:nvPr>
        </p:nvSpPr>
        <p:spPr/>
        <p:txBody>
          <a:bodyPr rtlCol="0"/>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fld id="{E23E6C3B-FE3C-4C89-A0FA-3799F04AA0C8}" type="datetimeFigureOut">
              <a:rPr lang="zh-CN" altLang="en-US" smtClean="0"/>
              <a:t>2021/5/9</a:t>
            </a:fld>
            <a:endParaRPr lang="zh-CN" altLang="en-US"/>
          </a:p>
        </p:txBody>
      </p:sp>
      <p:sp>
        <p:nvSpPr>
          <p:cNvPr id="18" name="灯片编号占位符 17"/>
          <p:cNvSpPr>
            <a:spLocks noGrp="1"/>
          </p:cNvSpPr>
          <p:nvPr>
            <p:ph type="sldNum" sz="quarter" idx="11"/>
          </p:nvPr>
        </p:nvSpPr>
        <p:spPr/>
        <p:txBody>
          <a:bodyPr rtlCol="0"/>
          <a:lstStyle/>
          <a:p>
            <a:fld id="{FC4A0DD4-F714-443C-BF30-44C729DEBCB9}" type="slidenum">
              <a:rPr lang="zh-CN" altLang="en-US" smtClean="0"/>
              <a:t>‹#›</a:t>
            </a:fld>
            <a:endParaRPr lang="zh-CN" altLang="en-US"/>
          </a:p>
        </p:txBody>
      </p:sp>
      <p:sp>
        <p:nvSpPr>
          <p:cNvPr id="21" name="页脚占位符 20"/>
          <p:cNvSpPr>
            <a:spLocks noGrp="1"/>
          </p:cNvSpPr>
          <p:nvPr>
            <p:ph type="ftr" sz="quarter" idx="12"/>
          </p:nvPr>
        </p:nvSpPr>
        <p:spPr/>
        <p:txBody>
          <a:bodyPr rtlCol="0"/>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E23E6C3B-FE3C-4C89-A0FA-3799F04AA0C8}" type="datetimeFigureOut">
              <a:rPr lang="zh-CN" altLang="en-US" smtClean="0"/>
              <a:t>2021/5/9</a:t>
            </a:fld>
            <a:endParaRPr lang="zh-CN" altLang="en-US"/>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zh-CN" altLang="en-US"/>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FC4A0DD4-F714-443C-BF30-44C729DEBCB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cocl.us/Geospatial_data"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dirty="0"/>
              <a:t>Coursera Capstone 2021</a:t>
            </a:r>
            <a:endParaRPr lang="zh-CN" altLang="en-US" sz="5400" dirty="0"/>
          </a:p>
        </p:txBody>
      </p:sp>
      <p:sp>
        <p:nvSpPr>
          <p:cNvPr id="3" name="副标题 2"/>
          <p:cNvSpPr>
            <a:spLocks noGrp="1"/>
          </p:cNvSpPr>
          <p:nvPr>
            <p:ph type="subTitle" idx="1"/>
          </p:nvPr>
        </p:nvSpPr>
        <p:spPr/>
        <p:txBody>
          <a:bodyPr>
            <a:noAutofit/>
          </a:bodyPr>
          <a:lstStyle/>
          <a:p>
            <a:r>
              <a:rPr lang="en-US" altLang="zh-CN" sz="2400" dirty="0"/>
              <a:t>05/09/21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D28D532-40C7-40E6-BDB5-75A17DF9A75C}"/>
              </a:ext>
            </a:extLst>
          </p:cNvPr>
          <p:cNvSpPr>
            <a:spLocks noGrp="1"/>
          </p:cNvSpPr>
          <p:nvPr>
            <p:ph type="title"/>
          </p:nvPr>
        </p:nvSpPr>
        <p:spPr>
          <a:xfrm>
            <a:off x="457200" y="274638"/>
            <a:ext cx="7467600" cy="1143000"/>
          </a:xfrm>
        </p:spPr>
        <p:txBody>
          <a:bodyPr/>
          <a:lstStyle/>
          <a:p>
            <a:r>
              <a:rPr lang="en-US" dirty="0"/>
              <a:t>Map of Toronto neighborhoods</a:t>
            </a:r>
          </a:p>
        </p:txBody>
      </p:sp>
      <p:pic>
        <p:nvPicPr>
          <p:cNvPr id="4" name="Content Placeholder 3" descr="Map&#10;&#10;Description automatically generated">
            <a:extLst>
              <a:ext uri="{FF2B5EF4-FFF2-40B4-BE49-F238E27FC236}">
                <a16:creationId xmlns:a16="http://schemas.microsoft.com/office/drawing/2014/main" id="{8C5BA679-30B5-4A83-9FC3-9BF09D5066F1}"/>
              </a:ext>
            </a:extLst>
          </p:cNvPr>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2468880"/>
            <a:ext cx="7467600" cy="3136392"/>
          </a:xfrm>
          <a:prstGeom prst="rect">
            <a:avLst/>
          </a:prstGeom>
          <a:noFill/>
        </p:spPr>
      </p:pic>
    </p:spTree>
    <p:extLst>
      <p:ext uri="{BB962C8B-B14F-4D97-AF65-F5344CB8AC3E}">
        <p14:creationId xmlns:p14="http://schemas.microsoft.com/office/powerpoint/2010/main" val="242664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7F4A88B-726D-4182-B723-6CF922477473}"/>
              </a:ext>
            </a:extLst>
          </p:cNvPr>
          <p:cNvSpPr>
            <a:spLocks noGrp="1"/>
          </p:cNvSpPr>
          <p:nvPr>
            <p:ph type="title"/>
          </p:nvPr>
        </p:nvSpPr>
        <p:spPr>
          <a:xfrm>
            <a:off x="457200" y="274638"/>
            <a:ext cx="7467600" cy="1143000"/>
          </a:xfrm>
        </p:spPr>
        <p:txBody>
          <a:bodyPr/>
          <a:lstStyle/>
          <a:p>
            <a:r>
              <a:rPr lang="en-US" dirty="0"/>
              <a:t>Ten most occurrence venue types in each district</a:t>
            </a:r>
          </a:p>
        </p:txBody>
      </p:sp>
      <p:pic>
        <p:nvPicPr>
          <p:cNvPr id="4" name="Content Placeholder 3" descr="Table&#10;&#10;Description automatically generated">
            <a:extLst>
              <a:ext uri="{FF2B5EF4-FFF2-40B4-BE49-F238E27FC236}">
                <a16:creationId xmlns:a16="http://schemas.microsoft.com/office/drawing/2014/main" id="{9BF2893C-1B7D-4315-AA04-462A1BB808AF}"/>
              </a:ext>
            </a:extLst>
          </p:cNvPr>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2786252"/>
            <a:ext cx="7467600" cy="2501647"/>
          </a:xfrm>
          <a:prstGeom prst="rect">
            <a:avLst/>
          </a:prstGeom>
          <a:noFill/>
        </p:spPr>
      </p:pic>
    </p:spTree>
    <p:extLst>
      <p:ext uri="{BB962C8B-B14F-4D97-AF65-F5344CB8AC3E}">
        <p14:creationId xmlns:p14="http://schemas.microsoft.com/office/powerpoint/2010/main" val="253392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E54748-129E-427E-A883-18E20C63F667}"/>
              </a:ext>
            </a:extLst>
          </p:cNvPr>
          <p:cNvSpPr>
            <a:spLocks noGrp="1"/>
          </p:cNvSpPr>
          <p:nvPr>
            <p:ph type="title"/>
          </p:nvPr>
        </p:nvSpPr>
        <p:spPr>
          <a:xfrm>
            <a:off x="457200" y="260648"/>
            <a:ext cx="7467600" cy="1143000"/>
          </a:xfrm>
        </p:spPr>
        <p:txBody>
          <a:bodyPr/>
          <a:lstStyle/>
          <a:p>
            <a:r>
              <a:rPr lang="en-US" dirty="0"/>
              <a:t>Map of clusters</a:t>
            </a:r>
          </a:p>
        </p:txBody>
      </p:sp>
      <p:pic>
        <p:nvPicPr>
          <p:cNvPr id="4" name="Content Placeholder 3" descr="Map&#10;&#10;Description automatically generated">
            <a:extLst>
              <a:ext uri="{FF2B5EF4-FFF2-40B4-BE49-F238E27FC236}">
                <a16:creationId xmlns:a16="http://schemas.microsoft.com/office/drawing/2014/main" id="{23317583-F0E8-4841-BEC9-B7BF436F6378}"/>
              </a:ext>
            </a:extLst>
          </p:cNvPr>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2450210"/>
            <a:ext cx="7467600" cy="3173731"/>
          </a:xfrm>
          <a:prstGeom prst="rect">
            <a:avLst/>
          </a:prstGeom>
          <a:noFill/>
        </p:spPr>
      </p:pic>
    </p:spTree>
    <p:extLst>
      <p:ext uri="{BB962C8B-B14F-4D97-AF65-F5344CB8AC3E}">
        <p14:creationId xmlns:p14="http://schemas.microsoft.com/office/powerpoint/2010/main" val="8361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04A99-B2E1-49D4-90BC-6E9D1115A889}"/>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6265190-F7BB-4D9A-83F9-BEF384C74E32}"/>
              </a:ext>
            </a:extLst>
          </p:cNvPr>
          <p:cNvSpPr>
            <a:spLocks noGrp="1"/>
          </p:cNvSpPr>
          <p:nvPr>
            <p:ph sz="quarter" idx="1"/>
          </p:nvPr>
        </p:nvSpPr>
        <p:spPr/>
        <p:txBody>
          <a:bodyPr>
            <a:normAutofit lnSpcReduction="10000"/>
          </a:bodyPr>
          <a:lstStyle/>
          <a:p>
            <a:pPr marL="0" marR="0">
              <a:lnSpc>
                <a:spcPct val="107000"/>
              </a:lnSpc>
              <a:spcBef>
                <a:spcPts val="600"/>
              </a:spcBef>
              <a:spcAft>
                <a:spcPts val="450"/>
              </a:spcAft>
            </a:pPr>
            <a:r>
              <a:rPr lang="en-US" dirty="0">
                <a:solidFill>
                  <a:srgbClr val="212121"/>
                </a:solidFill>
                <a:effectLst/>
                <a:latin typeface="Roboto" panose="02000000000000000000" pitchFamily="2" charset="0"/>
                <a:ea typeface="Times New Roman" panose="02020603050405020304" pitchFamily="18" charset="0"/>
                <a:cs typeface="Times New Roman" panose="02020603050405020304" pitchFamily="18" charset="0"/>
              </a:rPr>
              <a:t>Upon observing the result, we can name the clusters as follow:</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600"/>
              </a:spcBef>
              <a:spcAft>
                <a:spcPts val="450"/>
              </a:spcAft>
            </a:pPr>
            <a:r>
              <a:rPr lang="en-US" dirty="0">
                <a:solidFill>
                  <a:srgbClr val="212121"/>
                </a:solidFill>
                <a:effectLst/>
                <a:latin typeface="Roboto" panose="02000000000000000000" pitchFamily="2" charset="0"/>
                <a:ea typeface="Times New Roman" panose="02020603050405020304" pitchFamily="18" charset="0"/>
                <a:cs typeface="Times New Roman" panose="02020603050405020304" pitchFamily="18" charset="0"/>
              </a:rPr>
              <a:t>Cluster 1 (Red): Living area. This area is with mostly park, trail, school, and some small businesses.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600"/>
              </a:spcBef>
              <a:spcAft>
                <a:spcPts val="450"/>
              </a:spcAft>
            </a:pPr>
            <a:r>
              <a:rPr lang="en-US" dirty="0">
                <a:solidFill>
                  <a:srgbClr val="212121"/>
                </a:solidFill>
                <a:effectLst/>
                <a:latin typeface="Roboto" panose="02000000000000000000" pitchFamily="2" charset="0"/>
                <a:ea typeface="Times New Roman" panose="02020603050405020304" pitchFamily="18" charset="0"/>
                <a:cs typeface="Times New Roman" panose="02020603050405020304" pitchFamily="18" charset="0"/>
              </a:rPr>
              <a:t>Cluster 2 (Yellow): Roselawn. This area is in Central Toronto with nothing here except a garden.</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600"/>
              </a:spcBef>
              <a:spcAft>
                <a:spcPts val="450"/>
              </a:spcAft>
            </a:pPr>
            <a:r>
              <a:rPr lang="en-US" dirty="0">
                <a:solidFill>
                  <a:srgbClr val="212121"/>
                </a:solidFill>
                <a:effectLst/>
                <a:latin typeface="Roboto" panose="02000000000000000000" pitchFamily="2" charset="0"/>
                <a:ea typeface="Times New Roman" panose="02020603050405020304" pitchFamily="18" charset="0"/>
                <a:cs typeface="Times New Roman" panose="02020603050405020304" pitchFamily="18" charset="0"/>
              </a:rPr>
              <a:t>Cluster 3 (Purple): Business area. This is the busiest and centralized area with lots of business venues.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600"/>
              </a:spcBef>
              <a:spcAft>
                <a:spcPts val="450"/>
              </a:spcAft>
            </a:pPr>
            <a:r>
              <a:rPr lang="en-US" dirty="0">
                <a:solidFill>
                  <a:srgbClr val="212121"/>
                </a:solidFill>
                <a:effectLst/>
                <a:latin typeface="Roboto" panose="02000000000000000000" pitchFamily="2" charset="0"/>
                <a:ea typeface="Times New Roman" panose="02020603050405020304" pitchFamily="18" charset="0"/>
                <a:cs typeface="Times New Roman" panose="02020603050405020304" pitchFamily="18" charset="0"/>
              </a:rPr>
              <a:t>Cluster 4 (Blue): Oldest neighborhood. This is the area with lot of nature parks.</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405946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1E2C-4569-4A3D-AF9E-99107663C8FE}"/>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DD33F863-FB22-42FB-BE79-14B93FEFAD9B}"/>
              </a:ext>
            </a:extLst>
          </p:cNvPr>
          <p:cNvSpPr>
            <a:spLocks noGrp="1"/>
          </p:cNvSpPr>
          <p:nvPr>
            <p:ph sz="quarter" idx="1"/>
          </p:nvPr>
        </p:nvSpPr>
        <p:spPr/>
        <p:txBody>
          <a:bodyPr/>
          <a:lstStyle/>
          <a:p>
            <a:r>
              <a:rPr lang="en-US" dirty="0">
                <a:solidFill>
                  <a:srgbClr val="212121"/>
                </a:solidFill>
                <a:effectLst/>
                <a:latin typeface="Roboto" panose="02000000000000000000" pitchFamily="2" charset="0"/>
                <a:ea typeface="Times New Roman" panose="02020603050405020304" pitchFamily="18" charset="0"/>
                <a:cs typeface="Times New Roman" panose="02020603050405020304" pitchFamily="18" charset="0"/>
              </a:rPr>
              <a:t>Based on the result, the data scientist recommended the cluster 3 as the ideal location for Wendy to open her art gallery to attract more customers and generate maximum profit.</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A632556-01BC-4B57-AA65-B476E169C148}"/>
              </a:ext>
            </a:extLst>
          </p:cNvPr>
          <p:cNvPicPr>
            <a:picLocks noChangeAspect="1"/>
          </p:cNvPicPr>
          <p:nvPr/>
        </p:nvPicPr>
        <p:blipFill>
          <a:blip r:embed="rId2"/>
          <a:stretch>
            <a:fillRect/>
          </a:stretch>
        </p:blipFill>
        <p:spPr>
          <a:xfrm>
            <a:off x="1691680" y="3284984"/>
            <a:ext cx="4860032" cy="3218961"/>
          </a:xfrm>
          <a:prstGeom prst="rect">
            <a:avLst/>
          </a:prstGeom>
        </p:spPr>
      </p:pic>
    </p:spTree>
    <p:extLst>
      <p:ext uri="{BB962C8B-B14F-4D97-AF65-F5344CB8AC3E}">
        <p14:creationId xmlns:p14="http://schemas.microsoft.com/office/powerpoint/2010/main" val="1629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heel(1)">
                                      <p:cBhvr>
                                        <p:cTn id="19"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8BAF-5EA4-4DAE-B3B2-A64F295BE91D}"/>
              </a:ext>
            </a:extLst>
          </p:cNvPr>
          <p:cNvSpPr>
            <a:spLocks noGrp="1"/>
          </p:cNvSpPr>
          <p:nvPr>
            <p:ph type="title"/>
          </p:nvPr>
        </p:nvSpPr>
        <p:spPr>
          <a:xfrm>
            <a:off x="457200" y="274638"/>
            <a:ext cx="7467600" cy="1143000"/>
          </a:xfrm>
        </p:spPr>
        <p:txBody>
          <a:bodyPr anchor="b">
            <a:normAutofit/>
          </a:bodyPr>
          <a:lstStyle/>
          <a:p>
            <a:r>
              <a:rPr lang="en-US" dirty="0"/>
              <a:t>Conclusion</a:t>
            </a:r>
          </a:p>
        </p:txBody>
      </p:sp>
      <p:pic>
        <p:nvPicPr>
          <p:cNvPr id="1026" name="Picture 2" descr="See the source image">
            <a:extLst>
              <a:ext uri="{FF2B5EF4-FFF2-40B4-BE49-F238E27FC236}">
                <a16:creationId xmlns:a16="http://schemas.microsoft.com/office/drawing/2014/main" id="{6E7AD787-5789-48C1-B898-37DBBEB31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7200" y="2496312"/>
            <a:ext cx="3657600" cy="277977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1E09105-057A-437D-90AB-4E6470242D0D}"/>
              </a:ext>
            </a:extLst>
          </p:cNvPr>
          <p:cNvSpPr>
            <a:spLocks noGrp="1"/>
          </p:cNvSpPr>
          <p:nvPr>
            <p:ph sz="quarter" idx="2"/>
          </p:nvPr>
        </p:nvSpPr>
        <p:spPr>
          <a:xfrm>
            <a:off x="4270248" y="1600200"/>
            <a:ext cx="3657600" cy="4572000"/>
          </a:xfrm>
        </p:spPr>
        <p:txBody>
          <a:bodyPr>
            <a:normAutofit/>
          </a:bodyPr>
          <a:lstStyle/>
          <a:p>
            <a:pPr>
              <a:lnSpc>
                <a:spcPct val="90000"/>
              </a:lnSpc>
            </a:pPr>
            <a:r>
              <a:rPr lang="en-US" sz="2000" dirty="0">
                <a:effectLst/>
              </a:rPr>
              <a:t>In this project, I worked as a data scientist to go through the process of identifying the business problems, specifying the data required, extracting and preparing the data, visualizing the results, performing machine learning by clustering the data into 4 clusters, generating insights, and making the recommendation to the client.</a:t>
            </a:r>
          </a:p>
          <a:p>
            <a:pPr>
              <a:lnSpc>
                <a:spcPct val="90000"/>
              </a:lnSpc>
            </a:pPr>
            <a:endParaRPr lang="en-US" sz="2000" dirty="0"/>
          </a:p>
        </p:txBody>
      </p:sp>
    </p:spTree>
    <p:extLst>
      <p:ext uri="{BB962C8B-B14F-4D97-AF65-F5344CB8AC3E}">
        <p14:creationId xmlns:p14="http://schemas.microsoft.com/office/powerpoint/2010/main" val="35153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heel(1)">
                                      <p:cBhvr>
                                        <p:cTn id="18"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47A-8C01-434A-B0CF-AF8918128EFE}"/>
              </a:ext>
            </a:extLst>
          </p:cNvPr>
          <p:cNvSpPr>
            <a:spLocks noGrp="1"/>
          </p:cNvSpPr>
          <p:nvPr>
            <p:ph type="title"/>
          </p:nvPr>
        </p:nvSpPr>
        <p:spPr/>
        <p:txBody>
          <a:bodyPr/>
          <a:lstStyle/>
          <a:p>
            <a:r>
              <a:rPr lang="en-US" dirty="0"/>
              <a:t>City of Opportunity: Toronto</a:t>
            </a:r>
          </a:p>
        </p:txBody>
      </p:sp>
      <p:pic>
        <p:nvPicPr>
          <p:cNvPr id="4" name="Content Placeholder 3">
            <a:extLst>
              <a:ext uri="{FF2B5EF4-FFF2-40B4-BE49-F238E27FC236}">
                <a16:creationId xmlns:a16="http://schemas.microsoft.com/office/drawing/2014/main" id="{6206DC4D-82B9-4A62-8124-E79C5D9A0F10}"/>
              </a:ext>
            </a:extLst>
          </p:cNvPr>
          <p:cNvPicPr>
            <a:picLocks noGrp="1" noChangeAspect="1"/>
          </p:cNvPicPr>
          <p:nvPr>
            <p:ph sz="quarter" idx="1"/>
          </p:nvPr>
        </p:nvPicPr>
        <p:blipFill>
          <a:blip r:embed="rId2"/>
          <a:stretch>
            <a:fillRect/>
          </a:stretch>
        </p:blipFill>
        <p:spPr>
          <a:xfrm>
            <a:off x="533495" y="1600200"/>
            <a:ext cx="7315009" cy="4873625"/>
          </a:xfrm>
          <a:prstGeom prst="rect">
            <a:avLst/>
          </a:prstGeom>
        </p:spPr>
      </p:pic>
      <p:sp>
        <p:nvSpPr>
          <p:cNvPr id="5" name="TextBox 4">
            <a:extLst>
              <a:ext uri="{FF2B5EF4-FFF2-40B4-BE49-F238E27FC236}">
                <a16:creationId xmlns:a16="http://schemas.microsoft.com/office/drawing/2014/main" id="{2113E6E0-9C73-44F9-9878-746F6774168C}"/>
              </a:ext>
            </a:extLst>
          </p:cNvPr>
          <p:cNvSpPr txBox="1"/>
          <p:nvPr/>
        </p:nvSpPr>
        <p:spPr>
          <a:xfrm>
            <a:off x="4572000" y="2276872"/>
            <a:ext cx="3168352" cy="1323439"/>
          </a:xfrm>
          <a:prstGeom prst="rect">
            <a:avLst/>
          </a:prstGeom>
          <a:noFill/>
        </p:spPr>
        <p:txBody>
          <a:bodyPr wrap="square" rtlCol="0">
            <a:spAutoFit/>
          </a:bodyPr>
          <a:lstStyle/>
          <a:p>
            <a:r>
              <a:rPr lang="en-US" sz="2000" dirty="0">
                <a:solidFill>
                  <a:schemeClr val="bg1">
                    <a:lumMod val="95000"/>
                  </a:schemeClr>
                </a:solidFill>
              </a:rPr>
              <a:t>Coursera Capstone 2021</a:t>
            </a:r>
          </a:p>
          <a:p>
            <a:r>
              <a:rPr lang="en-US" sz="2000" dirty="0">
                <a:solidFill>
                  <a:schemeClr val="bg1">
                    <a:lumMod val="95000"/>
                  </a:schemeClr>
                </a:solidFill>
              </a:rPr>
              <a:t>City of Opportunity: Toronto</a:t>
            </a:r>
          </a:p>
          <a:p>
            <a:r>
              <a:rPr lang="en-US" sz="2000" dirty="0">
                <a:solidFill>
                  <a:schemeClr val="bg1">
                    <a:lumMod val="95000"/>
                  </a:schemeClr>
                </a:solidFill>
              </a:rPr>
              <a:t>May 9</a:t>
            </a:r>
            <a:r>
              <a:rPr lang="en-US" sz="2000" baseline="30000" dirty="0">
                <a:solidFill>
                  <a:schemeClr val="bg1">
                    <a:lumMod val="95000"/>
                  </a:schemeClr>
                </a:solidFill>
              </a:rPr>
              <a:t>th</a:t>
            </a:r>
            <a:r>
              <a:rPr lang="en-US" sz="2000" dirty="0">
                <a:solidFill>
                  <a:schemeClr val="bg1">
                    <a:lumMod val="95000"/>
                  </a:schemeClr>
                </a:solidFill>
              </a:rPr>
              <a:t> , 2021</a:t>
            </a:r>
          </a:p>
        </p:txBody>
      </p:sp>
    </p:spTree>
    <p:extLst>
      <p:ext uri="{BB962C8B-B14F-4D97-AF65-F5344CB8AC3E}">
        <p14:creationId xmlns:p14="http://schemas.microsoft.com/office/powerpoint/2010/main" val="114046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442F-EC89-4207-9422-45A5D7596707}"/>
              </a:ext>
            </a:extLst>
          </p:cNvPr>
          <p:cNvSpPr>
            <a:spLocks noGrp="1"/>
          </p:cNvSpPr>
          <p:nvPr>
            <p:ph type="title"/>
          </p:nvPr>
        </p:nvSpPr>
        <p:spPr/>
        <p:txBody>
          <a:bodyPr/>
          <a:lstStyle/>
          <a:p>
            <a:r>
              <a:rPr lang="en-US" dirty="0"/>
              <a:t>City of Opportunity: Toronto</a:t>
            </a:r>
          </a:p>
        </p:txBody>
      </p:sp>
      <p:sp>
        <p:nvSpPr>
          <p:cNvPr id="3" name="Content Placeholder 2">
            <a:extLst>
              <a:ext uri="{FF2B5EF4-FFF2-40B4-BE49-F238E27FC236}">
                <a16:creationId xmlns:a16="http://schemas.microsoft.com/office/drawing/2014/main" id="{36069601-4EBB-4E91-92C6-04FEFAB9FFE3}"/>
              </a:ext>
            </a:extLst>
          </p:cNvPr>
          <p:cNvSpPr>
            <a:spLocks noGrp="1"/>
          </p:cNvSpPr>
          <p:nvPr>
            <p:ph sz="quarter" idx="1"/>
          </p:nvPr>
        </p:nvSpPr>
        <p:spPr/>
        <p:txBody>
          <a:bodyPr/>
          <a:lstStyle/>
          <a:p>
            <a:r>
              <a:rPr lang="en-US" dirty="0">
                <a:solidFill>
                  <a:srgbClr val="212121"/>
                </a:solidFill>
                <a:effectLst/>
                <a:latin typeface="Roboto" panose="02000000000000000000" pitchFamily="2" charset="0"/>
                <a:ea typeface="Times New Roman" panose="02020603050405020304" pitchFamily="18" charset="0"/>
              </a:rPr>
              <a:t>Toronto is the capital city of the Canadian province of Ontario. It is the most populous city in Canada and the fourth most populous city in North America. Toronto is a culturally diverse and financially vibrate city and attracts many immigrants from all around the world.</a:t>
            </a:r>
          </a:p>
          <a:p>
            <a:endParaRPr lang="en-US" dirty="0">
              <a:effectLst/>
              <a:latin typeface="Times New Roman" panose="02020603050405020304" pitchFamily="18" charset="0"/>
              <a:ea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AF6FACB8-B9B9-43AF-AF54-C0AD4497D32B}"/>
              </a:ext>
            </a:extLst>
          </p:cNvPr>
          <p:cNvPicPr>
            <a:picLocks noChangeAspect="1"/>
          </p:cNvPicPr>
          <p:nvPr/>
        </p:nvPicPr>
        <p:blipFill>
          <a:blip r:embed="rId2"/>
          <a:stretch>
            <a:fillRect/>
          </a:stretch>
        </p:blipFill>
        <p:spPr>
          <a:xfrm>
            <a:off x="2051720" y="4069965"/>
            <a:ext cx="3851920" cy="2551255"/>
          </a:xfrm>
          <a:prstGeom prst="rect">
            <a:avLst/>
          </a:prstGeom>
        </p:spPr>
      </p:pic>
    </p:spTree>
    <p:extLst>
      <p:ext uri="{BB962C8B-B14F-4D97-AF65-F5344CB8AC3E}">
        <p14:creationId xmlns:p14="http://schemas.microsoft.com/office/powerpoint/2010/main" val="202783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DFA7-F921-4BA7-A05D-7752342FADF4}"/>
              </a:ext>
            </a:extLst>
          </p:cNvPr>
          <p:cNvSpPr>
            <a:spLocks noGrp="1"/>
          </p:cNvSpPr>
          <p:nvPr>
            <p:ph type="title"/>
          </p:nvPr>
        </p:nvSpPr>
        <p:spPr>
          <a:xfrm>
            <a:off x="457200" y="274638"/>
            <a:ext cx="7467600" cy="1143000"/>
          </a:xfrm>
        </p:spPr>
        <p:txBody>
          <a:bodyPr anchor="b">
            <a:normAutofit/>
          </a:bodyPr>
          <a:lstStyle/>
          <a:p>
            <a:r>
              <a:rPr lang="en-US" dirty="0"/>
              <a:t>Business problems</a:t>
            </a:r>
          </a:p>
        </p:txBody>
      </p:sp>
      <p:sp>
        <p:nvSpPr>
          <p:cNvPr id="3" name="Content Placeholder 2">
            <a:extLst>
              <a:ext uri="{FF2B5EF4-FFF2-40B4-BE49-F238E27FC236}">
                <a16:creationId xmlns:a16="http://schemas.microsoft.com/office/drawing/2014/main" id="{A62268BB-4EBB-42D1-A1BD-D0C85E1D5F0B}"/>
              </a:ext>
            </a:extLst>
          </p:cNvPr>
          <p:cNvSpPr>
            <a:spLocks noGrp="1"/>
          </p:cNvSpPr>
          <p:nvPr>
            <p:ph sz="quarter" idx="1"/>
          </p:nvPr>
        </p:nvSpPr>
        <p:spPr>
          <a:xfrm>
            <a:off x="457200" y="1600200"/>
            <a:ext cx="3657600" cy="4572000"/>
          </a:xfrm>
        </p:spPr>
        <p:txBody>
          <a:bodyPr>
            <a:normAutofit/>
          </a:bodyPr>
          <a:lstStyle/>
          <a:p>
            <a:pPr>
              <a:lnSpc>
                <a:spcPct val="90000"/>
              </a:lnSpc>
            </a:pPr>
            <a:r>
              <a:rPr lang="en-US" sz="1900" dirty="0">
                <a:effectLst/>
              </a:rPr>
              <a:t>Wendy, a Chinese artist and investor wants to open an art gallery in Toronto. However, she is not familiar with the local area developments and dynamics. Therefore, she hires a data scientist to conduct research and identify the ideal location for her art gallery. The two main questions are: 1) What are the different neighborhoods of Toronto? 2) Which neighborhood is the best location for the art gallery?</a:t>
            </a:r>
          </a:p>
          <a:p>
            <a:pPr>
              <a:lnSpc>
                <a:spcPct val="90000"/>
              </a:lnSpc>
            </a:pPr>
            <a:endParaRPr lang="en-US" sz="1900" dirty="0">
              <a:effectLst/>
            </a:endParaRPr>
          </a:p>
          <a:p>
            <a:pPr>
              <a:lnSpc>
                <a:spcPct val="90000"/>
              </a:lnSpc>
            </a:pPr>
            <a:endParaRPr lang="en-US" sz="1900" dirty="0"/>
          </a:p>
        </p:txBody>
      </p:sp>
      <p:pic>
        <p:nvPicPr>
          <p:cNvPr id="4" name="Picture 3">
            <a:extLst>
              <a:ext uri="{FF2B5EF4-FFF2-40B4-BE49-F238E27FC236}">
                <a16:creationId xmlns:a16="http://schemas.microsoft.com/office/drawing/2014/main" id="{F688024D-E49D-4B2F-B7E7-FA8C2D0E6567}"/>
              </a:ext>
            </a:extLst>
          </p:cNvPr>
          <p:cNvPicPr>
            <a:picLocks noChangeAspect="1"/>
          </p:cNvPicPr>
          <p:nvPr/>
        </p:nvPicPr>
        <p:blipFill rotWithShape="1">
          <a:blip r:embed="rId2"/>
          <a:srcRect l="23174" r="23427" b="2"/>
          <a:stretch/>
        </p:blipFill>
        <p:spPr>
          <a:xfrm>
            <a:off x="4270248" y="1600200"/>
            <a:ext cx="3657600" cy="4572000"/>
          </a:xfrm>
          <a:prstGeom prst="rect">
            <a:avLst/>
          </a:prstGeom>
          <a:noFill/>
        </p:spPr>
      </p:pic>
    </p:spTree>
    <p:extLst>
      <p:ext uri="{BB962C8B-B14F-4D97-AF65-F5344CB8AC3E}">
        <p14:creationId xmlns:p14="http://schemas.microsoft.com/office/powerpoint/2010/main" val="40188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 sources</a:t>
            </a:r>
            <a:endParaRPr lang="zh-CN" altLang="en-US" dirty="0"/>
          </a:p>
        </p:txBody>
      </p:sp>
      <p:sp>
        <p:nvSpPr>
          <p:cNvPr id="3" name="Content Placeholder 2"/>
          <p:cNvSpPr>
            <a:spLocks noGrp="1"/>
          </p:cNvSpPr>
          <p:nvPr>
            <p:ph sz="quarter" idx="1"/>
          </p:nvPr>
        </p:nvSpPr>
        <p:spPr/>
        <p:txBody>
          <a:bodyPr>
            <a:normAutofit fontScale="85000" lnSpcReduction="20000"/>
          </a:bodyPr>
          <a:lstStyle/>
          <a:p>
            <a:endParaRPr lang="en-US" altLang="zh-CN" dirty="0"/>
          </a:p>
          <a:p>
            <a:pPr lvl="0"/>
            <a:r>
              <a:rPr lang="en-US" dirty="0"/>
              <a:t>List of the districts of Toronto</a:t>
            </a:r>
          </a:p>
          <a:p>
            <a:r>
              <a:rPr lang="en-US" dirty="0"/>
              <a:t>Source:  </a:t>
            </a:r>
            <a:r>
              <a:rPr lang="en-US" u="sng" dirty="0">
                <a:hlinkClick r:id="rId2"/>
              </a:rPr>
              <a:t>https://</a:t>
            </a:r>
            <a:r>
              <a:rPr lang="en-US" u="sng" dirty="0" err="1">
                <a:hlinkClick r:id="rId2"/>
              </a:rPr>
              <a:t>en.wikipedia.org</a:t>
            </a:r>
            <a:r>
              <a:rPr lang="en-US" u="sng" dirty="0">
                <a:hlinkClick r:id="rId2"/>
              </a:rPr>
              <a:t>/wiki/</a:t>
            </a:r>
            <a:r>
              <a:rPr lang="en-US" u="sng" dirty="0" err="1">
                <a:hlinkClick r:id="rId2"/>
              </a:rPr>
              <a:t>List_of_postal_codes_of_Canada:_M</a:t>
            </a:r>
            <a:endParaRPr lang="en-US" dirty="0"/>
          </a:p>
          <a:p>
            <a:r>
              <a:rPr lang="en-US" dirty="0"/>
              <a:t>Description: We will get a list of postal codes in Toronto Canada.</a:t>
            </a:r>
          </a:p>
          <a:p>
            <a:pPr lvl="0"/>
            <a:r>
              <a:rPr lang="en-US" dirty="0"/>
              <a:t>Geo-coordinate of the districts in Toronto</a:t>
            </a:r>
          </a:p>
          <a:p>
            <a:r>
              <a:rPr lang="en-US" dirty="0"/>
              <a:t>Source: </a:t>
            </a:r>
            <a:r>
              <a:rPr lang="en-US" u="sng" dirty="0">
                <a:hlinkClick r:id="rId3"/>
              </a:rPr>
              <a:t>http://</a:t>
            </a:r>
            <a:r>
              <a:rPr lang="en-US" u="sng" dirty="0" err="1">
                <a:hlinkClick r:id="rId3"/>
              </a:rPr>
              <a:t>cocl.us</a:t>
            </a:r>
            <a:r>
              <a:rPr lang="en-US" u="sng" dirty="0">
                <a:hlinkClick r:id="rId3"/>
              </a:rPr>
              <a:t>/</a:t>
            </a:r>
            <a:r>
              <a:rPr lang="en-US" u="sng" dirty="0" err="1">
                <a:hlinkClick r:id="rId3"/>
              </a:rPr>
              <a:t>Geospatial_data</a:t>
            </a:r>
            <a:endParaRPr lang="en-US" dirty="0"/>
          </a:p>
          <a:p>
            <a:r>
              <a:rPr lang="en-US" dirty="0"/>
              <a:t>Description: From the file of </a:t>
            </a:r>
            <a:r>
              <a:rPr lang="en-US" dirty="0" err="1"/>
              <a:t>toronto_coordinates.csv</a:t>
            </a:r>
            <a:r>
              <a:rPr lang="en-US" dirty="0"/>
              <a:t> on this website, we will get the latitude and longitude information of Toronto.</a:t>
            </a:r>
          </a:p>
          <a:p>
            <a:pPr lvl="0"/>
            <a:r>
              <a:rPr lang="en-US" dirty="0"/>
              <a:t>Top venues of districts in Toronto</a:t>
            </a:r>
          </a:p>
          <a:p>
            <a:r>
              <a:rPr lang="en-US" dirty="0"/>
              <a:t>Source: Foursquare API</a:t>
            </a:r>
          </a:p>
          <a:p>
            <a:r>
              <a:rPr lang="en-US" dirty="0"/>
              <a:t>Description: By using this API we will get all the venues in each district. We can group the areas into meaningful clusters.</a:t>
            </a:r>
          </a:p>
          <a:p>
            <a:endParaRPr lang="en-US" altLang="zh-CN" dirty="0"/>
          </a:p>
          <a:p>
            <a:endParaRPr lang="zh-CN" altLang="en-US" dirty="0"/>
          </a:p>
        </p:txBody>
      </p:sp>
    </p:spTree>
    <p:extLst>
      <p:ext uri="{BB962C8B-B14F-4D97-AF65-F5344CB8AC3E}">
        <p14:creationId xmlns:p14="http://schemas.microsoft.com/office/powerpoint/2010/main" val="81410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ircle(in)">
                                      <p:cBhvr>
                                        <p:cTn id="21" dur="2000"/>
                                        <p:tgtEl>
                                          <p:spTgt spid="3">
                                            <p:txEl>
                                              <p:pRg st="4" end="4"/>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circle(in)">
                                      <p:cBhvr>
                                        <p:cTn id="24" dur="2000"/>
                                        <p:tgtEl>
                                          <p:spTgt spid="3">
                                            <p:txEl>
                                              <p:pRg st="5" end="5"/>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ircle(in)">
                                      <p:cBhvr>
                                        <p:cTn id="27" dur="2000"/>
                                        <p:tgtEl>
                                          <p:spTgt spid="3">
                                            <p:txEl>
                                              <p:pRg st="6" end="6"/>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circle(in)">
                                      <p:cBhvr>
                                        <p:cTn id="30" dur="2000"/>
                                        <p:tgtEl>
                                          <p:spTgt spid="3">
                                            <p:txEl>
                                              <p:pRg st="7" end="7"/>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circle(in)">
                                      <p:cBhvr>
                                        <p:cTn id="33" dur="2000"/>
                                        <p:tgtEl>
                                          <p:spTgt spid="3">
                                            <p:txEl>
                                              <p:pRg st="8" end="8"/>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circle(in)">
                                      <p:cBhvr>
                                        <p:cTn id="36"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B6F8-5470-4C18-AA8E-59BB3AD43006}"/>
              </a:ext>
            </a:extLst>
          </p:cNvPr>
          <p:cNvSpPr>
            <a:spLocks noGrp="1"/>
          </p:cNvSpPr>
          <p:nvPr>
            <p:ph type="title"/>
          </p:nvPr>
        </p:nvSpPr>
        <p:spPr>
          <a:xfrm>
            <a:off x="457200" y="274638"/>
            <a:ext cx="7467600" cy="1143000"/>
          </a:xfrm>
        </p:spPr>
        <p:txBody>
          <a:bodyPr anchor="b">
            <a:normAutofit/>
          </a:bodyPr>
          <a:lstStyle/>
          <a:p>
            <a:r>
              <a:rPr lang="en-US" dirty="0"/>
              <a:t>Target audience</a:t>
            </a:r>
          </a:p>
        </p:txBody>
      </p:sp>
      <p:pic>
        <p:nvPicPr>
          <p:cNvPr id="1026" name="Picture 2" descr="See the source image">
            <a:extLst>
              <a:ext uri="{FF2B5EF4-FFF2-40B4-BE49-F238E27FC236}">
                <a16:creationId xmlns:a16="http://schemas.microsoft.com/office/drawing/2014/main" id="{03DB82BA-359D-4764-B46E-7EF7B2C61F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51" r="33050" b="2"/>
          <a:stretch/>
        </p:blipFill>
        <p:spPr bwMode="auto">
          <a:xfrm>
            <a:off x="457200" y="1600200"/>
            <a:ext cx="3657600" cy="4572000"/>
          </a:xfrm>
          <a:prstGeom prst="rect">
            <a:avLst/>
          </a:prstGeom>
          <a:solidFill>
            <a:srgbClr val="FFFFFF"/>
          </a:solidFill>
        </p:spPr>
      </p:pic>
      <p:sp>
        <p:nvSpPr>
          <p:cNvPr id="3" name="Content Placeholder 2">
            <a:extLst>
              <a:ext uri="{FF2B5EF4-FFF2-40B4-BE49-F238E27FC236}">
                <a16:creationId xmlns:a16="http://schemas.microsoft.com/office/drawing/2014/main" id="{C538DD49-5B16-4C06-9CA8-52BE0557F6E9}"/>
              </a:ext>
            </a:extLst>
          </p:cNvPr>
          <p:cNvSpPr>
            <a:spLocks noGrp="1"/>
          </p:cNvSpPr>
          <p:nvPr>
            <p:ph sz="quarter" idx="2"/>
          </p:nvPr>
        </p:nvSpPr>
        <p:spPr>
          <a:xfrm>
            <a:off x="4270248" y="1600200"/>
            <a:ext cx="3657600" cy="4572000"/>
          </a:xfrm>
        </p:spPr>
        <p:txBody>
          <a:bodyPr>
            <a:normAutofit/>
          </a:bodyPr>
          <a:lstStyle/>
          <a:p>
            <a:pPr marL="0" indent="0">
              <a:buNone/>
            </a:pPr>
            <a:r>
              <a:rPr lang="en-US" dirty="0"/>
              <a:t>The target audience of this project are business owners or entrepreneurs such as Wendy who are not familiar with Toronto around areas but want to start a new business in this big city.</a:t>
            </a:r>
          </a:p>
          <a:p>
            <a:pPr marL="0" indent="0">
              <a:buNone/>
            </a:pPr>
            <a:endParaRPr lang="en-US" dirty="0"/>
          </a:p>
          <a:p>
            <a:endParaRPr lang="en-US" dirty="0"/>
          </a:p>
        </p:txBody>
      </p:sp>
    </p:spTree>
    <p:extLst>
      <p:ext uri="{BB962C8B-B14F-4D97-AF65-F5344CB8AC3E}">
        <p14:creationId xmlns:p14="http://schemas.microsoft.com/office/powerpoint/2010/main" val="280354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heel(1)">
                                      <p:cBhvr>
                                        <p:cTn id="14" dur="20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E15B-773F-4090-88CA-1471812B0B7E}"/>
              </a:ext>
            </a:extLst>
          </p:cNvPr>
          <p:cNvSpPr>
            <a:spLocks noGrp="1"/>
          </p:cNvSpPr>
          <p:nvPr>
            <p:ph type="title"/>
          </p:nvPr>
        </p:nvSpPr>
        <p:spPr/>
        <p:txBody>
          <a:bodyPr/>
          <a:lstStyle/>
          <a:p>
            <a:r>
              <a:rPr lang="en-US" dirty="0"/>
              <a:t>method</a:t>
            </a:r>
          </a:p>
        </p:txBody>
      </p:sp>
      <p:sp>
        <p:nvSpPr>
          <p:cNvPr id="5" name="Content Placeholder 4">
            <a:extLst>
              <a:ext uri="{FF2B5EF4-FFF2-40B4-BE49-F238E27FC236}">
                <a16:creationId xmlns:a16="http://schemas.microsoft.com/office/drawing/2014/main" id="{D43146C2-F016-4EF0-8131-D9D389B79F08}"/>
              </a:ext>
            </a:extLst>
          </p:cNvPr>
          <p:cNvSpPr>
            <a:spLocks noGrp="1"/>
          </p:cNvSpPr>
          <p:nvPr>
            <p:ph sz="quarter" idx="1"/>
          </p:nvPr>
        </p:nvSpPr>
        <p:spPr/>
        <p:txBody>
          <a:bodyPr>
            <a:normAutofit lnSpcReduction="10000"/>
          </a:bodyPr>
          <a:lstStyle/>
          <a:p>
            <a:r>
              <a:rPr lang="en-US" dirty="0"/>
              <a:t>First of all, we downloaded the local districts and neighborhoods dataset from the Wikipedia web page, then cleaned and extracted the data into a Pandas </a:t>
            </a:r>
            <a:r>
              <a:rPr lang="en-US" dirty="0" err="1"/>
              <a:t>DataFrame</a:t>
            </a:r>
            <a:r>
              <a:rPr lang="en-US" dirty="0"/>
              <a:t>. Second, we created a table contains the list of districts in Toronto with the respective geo coordinates. Third, we collected venues for each district and see which venues are the most common. In this step, we used Foursquare API to collect venue data, organized into a Pandas </a:t>
            </a:r>
            <a:r>
              <a:rPr lang="en-US" dirty="0" err="1"/>
              <a:t>DataFrame</a:t>
            </a:r>
            <a:r>
              <a:rPr lang="en-US" dirty="0"/>
              <a:t>, and created a table of top venues in each district. Fourth, we used the K-means approach to group the Toronto neighborhoods into meaningful clusters. Finally, we visualized data with Folio.</a:t>
            </a:r>
          </a:p>
          <a:p>
            <a:endParaRPr lang="en-US" dirty="0"/>
          </a:p>
        </p:txBody>
      </p:sp>
    </p:spTree>
    <p:extLst>
      <p:ext uri="{BB962C8B-B14F-4D97-AF65-F5344CB8AC3E}">
        <p14:creationId xmlns:p14="http://schemas.microsoft.com/office/powerpoint/2010/main" val="361072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C0DA-2BD3-4EF9-A4F4-606D8A0893EE}"/>
              </a:ext>
            </a:extLst>
          </p:cNvPr>
          <p:cNvSpPr>
            <a:spLocks noGrp="1"/>
          </p:cNvSpPr>
          <p:nvPr>
            <p:ph type="title"/>
          </p:nvPr>
        </p:nvSpPr>
        <p:spPr/>
        <p:txBody>
          <a:bodyPr/>
          <a:lstStyle/>
          <a:p>
            <a:r>
              <a:rPr lang="en-US" dirty="0"/>
              <a:t>List of districts in Toronto</a:t>
            </a:r>
          </a:p>
        </p:txBody>
      </p:sp>
      <p:pic>
        <p:nvPicPr>
          <p:cNvPr id="4" name="Content Placeholder 3" descr="Table&#10;&#10;Description automatically generated">
            <a:extLst>
              <a:ext uri="{FF2B5EF4-FFF2-40B4-BE49-F238E27FC236}">
                <a16:creationId xmlns:a16="http://schemas.microsoft.com/office/drawing/2014/main" id="{386530EA-7886-4AA4-80A1-FA1781000816}"/>
              </a:ext>
            </a:extLst>
          </p:cNvPr>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262043" y="1600200"/>
            <a:ext cx="5857913" cy="4873625"/>
          </a:xfrm>
          <a:prstGeom prst="rect">
            <a:avLst/>
          </a:prstGeom>
        </p:spPr>
      </p:pic>
    </p:spTree>
    <p:extLst>
      <p:ext uri="{BB962C8B-B14F-4D97-AF65-F5344CB8AC3E}">
        <p14:creationId xmlns:p14="http://schemas.microsoft.com/office/powerpoint/2010/main" val="3446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D27BD15-4416-41EE-9C64-36AFD32CC283}"/>
              </a:ext>
            </a:extLst>
          </p:cNvPr>
          <p:cNvSpPr>
            <a:spLocks noGrp="1"/>
          </p:cNvSpPr>
          <p:nvPr>
            <p:ph type="title"/>
          </p:nvPr>
        </p:nvSpPr>
        <p:spPr>
          <a:xfrm>
            <a:off x="457200" y="274638"/>
            <a:ext cx="7467600" cy="1143000"/>
          </a:xfrm>
        </p:spPr>
        <p:txBody>
          <a:bodyPr/>
          <a:lstStyle/>
          <a:p>
            <a:r>
              <a:rPr lang="en-US" dirty="0"/>
              <a:t>List of districts in Toronto with geo coordinates</a:t>
            </a:r>
          </a:p>
        </p:txBody>
      </p:sp>
      <p:pic>
        <p:nvPicPr>
          <p:cNvPr id="4" name="Content Placeholder 3" descr="Graphical user interface, text, application&#10;&#10;Description automatically generated">
            <a:extLst>
              <a:ext uri="{FF2B5EF4-FFF2-40B4-BE49-F238E27FC236}">
                <a16:creationId xmlns:a16="http://schemas.microsoft.com/office/drawing/2014/main" id="{D20C27D7-FD4E-4D66-B0A4-A028DB6428E4}"/>
              </a:ext>
            </a:extLst>
          </p:cNvPr>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755576" y="2060848"/>
            <a:ext cx="7467600" cy="2146933"/>
          </a:xfrm>
          <a:prstGeom prst="rect">
            <a:avLst/>
          </a:prstGeom>
          <a:noFill/>
        </p:spPr>
      </p:pic>
    </p:spTree>
    <p:extLst>
      <p:ext uri="{BB962C8B-B14F-4D97-AF65-F5344CB8AC3E}">
        <p14:creationId xmlns:p14="http://schemas.microsoft.com/office/powerpoint/2010/main" val="112188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1349</TotalTime>
  <Words>654</Words>
  <Application>Microsoft Office PowerPoint</Application>
  <PresentationFormat>On-screen Show (4:3)</PresentationFormat>
  <Paragraphs>40</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Century Schoolbook</vt:lpstr>
      <vt:lpstr>Roboto</vt:lpstr>
      <vt:lpstr>Times New Roman</vt:lpstr>
      <vt:lpstr>Wingdings</vt:lpstr>
      <vt:lpstr>Wingdings 2</vt:lpstr>
      <vt:lpstr>凸显</vt:lpstr>
      <vt:lpstr>Coursera Capstone 2021</vt:lpstr>
      <vt:lpstr>City of Opportunity: Toronto</vt:lpstr>
      <vt:lpstr>City of Opportunity: Toronto</vt:lpstr>
      <vt:lpstr>Business problems</vt:lpstr>
      <vt:lpstr>Data sources</vt:lpstr>
      <vt:lpstr>Target audience</vt:lpstr>
      <vt:lpstr>method</vt:lpstr>
      <vt:lpstr>List of districts in Toronto</vt:lpstr>
      <vt:lpstr>List of districts in Toronto with geo coordinates</vt:lpstr>
      <vt:lpstr>Map of Toronto neighborhoods</vt:lpstr>
      <vt:lpstr>Ten most occurrence venue types in each district</vt:lpstr>
      <vt:lpstr>Map of clusters</vt:lpstr>
      <vt:lpstr>Results</vt:lpstr>
      <vt:lpstr>Recommendation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Advertising Strategy</dc:title>
  <dc:creator>HappyOrange</dc:creator>
  <cp:lastModifiedBy>Huan Chen</cp:lastModifiedBy>
  <cp:revision>111</cp:revision>
  <dcterms:created xsi:type="dcterms:W3CDTF">2010-08-16T14:30:58Z</dcterms:created>
  <dcterms:modified xsi:type="dcterms:W3CDTF">2021-05-09T23:38:19Z</dcterms:modified>
</cp:coreProperties>
</file>